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4630400" cy="8229600"/>
  <p:notesSz cx="8229600" cy="14630400"/>
  <p:embeddedFontLst>
    <p:embeddedFont>
      <p:font typeface="Alexandria" panose="020B0604020202020204" charset="-78"/>
      <p:regular r:id="rId15"/>
    </p:embeddedFont>
    <p:embeddedFont>
      <p:font typeface="Nobile" panose="020B0604020202020204" charset="0"/>
      <p:regular r:id="rId16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TrafficSignDetection-202425\DA_Zeitaufzeichnung_Projekt_Brandstetter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800" b="1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r>
              <a:rPr lang="de-AT"/>
              <a:t>Zeitaufwand / </a:t>
            </a:r>
            <a:r>
              <a:rPr lang="de-AT" baseline="0"/>
              <a:t>Brandstetter</a:t>
            </a:r>
            <a:r>
              <a:rPr lang="de-AT"/>
              <a:t> </a:t>
            </a:r>
          </a:p>
        </c:rich>
      </c:tx>
      <c:layout>
        <c:manualLayout>
          <c:xMode val="edge"/>
          <c:yMode val="edge"/>
          <c:x val="0.3419164273152504"/>
          <c:y val="5.2326387677493633E-2"/>
        </c:manualLayout>
      </c:layout>
      <c:overlay val="0"/>
      <c:spPr>
        <a:noFill/>
        <a:ln w="25400"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7.3229722806032849E-2"/>
          <c:y val="0.18750000000000006"/>
          <c:w val="0.91124922598616798"/>
          <c:h val="0.7044401754875623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Wochenstunden!$D$10</c:f>
              <c:strCache>
                <c:ptCount val="1"/>
                <c:pt idx="0">
                  <c:v>Arbeitszeit:</c:v>
                </c:pt>
              </c:strCache>
            </c:strRef>
          </c:tx>
          <c:spPr>
            <a:solidFill>
              <a:srgbClr val="4F81BD"/>
            </a:solidFill>
            <a:ln w="25400">
              <a:noFill/>
            </a:ln>
          </c:spPr>
          <c:invertIfNegative val="0"/>
          <c:cat>
            <c:strRef>
              <c:f>Wochenstunden!$C$10:$C$62</c:f>
              <c:strCache>
                <c:ptCount val="53"/>
                <c:pt idx="0">
                  <c:v>Woche:</c:v>
                </c:pt>
                <c:pt idx="1">
                  <c:v>16</c:v>
                </c:pt>
                <c:pt idx="2">
                  <c:v>17</c:v>
                </c:pt>
                <c:pt idx="3">
                  <c:v>18</c:v>
                </c:pt>
                <c:pt idx="4">
                  <c:v>19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24</c:v>
                </c:pt>
                <c:pt idx="10">
                  <c:v>25</c:v>
                </c:pt>
                <c:pt idx="11">
                  <c:v>26</c:v>
                </c:pt>
                <c:pt idx="12">
                  <c:v>27</c:v>
                </c:pt>
                <c:pt idx="13">
                  <c:v>28</c:v>
                </c:pt>
                <c:pt idx="14">
                  <c:v>29</c:v>
                </c:pt>
                <c:pt idx="15">
                  <c:v>30</c:v>
                </c:pt>
                <c:pt idx="16">
                  <c:v>31</c:v>
                </c:pt>
                <c:pt idx="17">
                  <c:v>32</c:v>
                </c:pt>
                <c:pt idx="18">
                  <c:v>33</c:v>
                </c:pt>
                <c:pt idx="19">
                  <c:v>34</c:v>
                </c:pt>
                <c:pt idx="20">
                  <c:v>35</c:v>
                </c:pt>
                <c:pt idx="21">
                  <c:v>36</c:v>
                </c:pt>
                <c:pt idx="22">
                  <c:v>37</c:v>
                </c:pt>
                <c:pt idx="23">
                  <c:v>38</c:v>
                </c:pt>
                <c:pt idx="24">
                  <c:v>39</c:v>
                </c:pt>
                <c:pt idx="25">
                  <c:v>40</c:v>
                </c:pt>
                <c:pt idx="26">
                  <c:v>41</c:v>
                </c:pt>
                <c:pt idx="27">
                  <c:v>42</c:v>
                </c:pt>
                <c:pt idx="28">
                  <c:v>43</c:v>
                </c:pt>
                <c:pt idx="29">
                  <c:v>44</c:v>
                </c:pt>
                <c:pt idx="30">
                  <c:v>45</c:v>
                </c:pt>
                <c:pt idx="31">
                  <c:v>46</c:v>
                </c:pt>
                <c:pt idx="32">
                  <c:v>47</c:v>
                </c:pt>
                <c:pt idx="33">
                  <c:v>48</c:v>
                </c:pt>
                <c:pt idx="34">
                  <c:v>49</c:v>
                </c:pt>
                <c:pt idx="35">
                  <c:v>50</c:v>
                </c:pt>
                <c:pt idx="36">
                  <c:v>51</c:v>
                </c:pt>
                <c:pt idx="37">
                  <c:v>52</c:v>
                </c:pt>
                <c:pt idx="38">
                  <c:v>1</c:v>
                </c:pt>
                <c:pt idx="39">
                  <c:v>2</c:v>
                </c:pt>
                <c:pt idx="40">
                  <c:v>3</c:v>
                </c:pt>
                <c:pt idx="41">
                  <c:v>4</c:v>
                </c:pt>
                <c:pt idx="42">
                  <c:v>5</c:v>
                </c:pt>
                <c:pt idx="43">
                  <c:v>6</c:v>
                </c:pt>
                <c:pt idx="44">
                  <c:v>7</c:v>
                </c:pt>
                <c:pt idx="45">
                  <c:v>8</c:v>
                </c:pt>
                <c:pt idx="46">
                  <c:v>9</c:v>
                </c:pt>
                <c:pt idx="47">
                  <c:v>10</c:v>
                </c:pt>
                <c:pt idx="48">
                  <c:v>11</c:v>
                </c:pt>
                <c:pt idx="49">
                  <c:v>12</c:v>
                </c:pt>
                <c:pt idx="50">
                  <c:v>13</c:v>
                </c:pt>
                <c:pt idx="51">
                  <c:v>14</c:v>
                </c:pt>
                <c:pt idx="52">
                  <c:v>15</c:v>
                </c:pt>
              </c:strCache>
            </c:strRef>
          </c:cat>
          <c:val>
            <c:numRef>
              <c:f>Wochenstunden!$D$10:$D$62</c:f>
              <c:numCache>
                <c:formatCode>0.00</c:formatCode>
                <c:ptCount val="53"/>
                <c:pt idx="0" formatCode="General">
                  <c:v>0</c:v>
                </c:pt>
                <c:pt idx="1">
                  <c:v>0</c:v>
                </c:pt>
                <c:pt idx="2">
                  <c:v>3.416666666666667</c:v>
                </c:pt>
                <c:pt idx="3">
                  <c:v>4.416666666666667</c:v>
                </c:pt>
                <c:pt idx="4">
                  <c:v>3</c:v>
                </c:pt>
                <c:pt idx="5">
                  <c:v>9.25</c:v>
                </c:pt>
                <c:pt idx="6">
                  <c:v>17.916666666666668</c:v>
                </c:pt>
                <c:pt idx="7">
                  <c:v>0</c:v>
                </c:pt>
                <c:pt idx="8">
                  <c:v>3.416666666666667</c:v>
                </c:pt>
                <c:pt idx="9">
                  <c:v>3.416666666666667</c:v>
                </c:pt>
                <c:pt idx="10">
                  <c:v>3.416666666666667</c:v>
                </c:pt>
                <c:pt idx="11">
                  <c:v>4.5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2</c:v>
                </c:pt>
                <c:pt idx="18">
                  <c:v>0</c:v>
                </c:pt>
                <c:pt idx="19">
                  <c:v>3</c:v>
                </c:pt>
                <c:pt idx="20">
                  <c:v>0</c:v>
                </c:pt>
                <c:pt idx="21">
                  <c:v>0</c:v>
                </c:pt>
                <c:pt idx="22">
                  <c:v>5.333333333333333</c:v>
                </c:pt>
                <c:pt idx="23">
                  <c:v>0</c:v>
                </c:pt>
                <c:pt idx="24">
                  <c:v>5.5</c:v>
                </c:pt>
                <c:pt idx="25">
                  <c:v>5.333333333333333</c:v>
                </c:pt>
                <c:pt idx="26">
                  <c:v>5.333333333333333</c:v>
                </c:pt>
                <c:pt idx="27">
                  <c:v>5.333333333333333</c:v>
                </c:pt>
                <c:pt idx="28">
                  <c:v>5.333333333333333</c:v>
                </c:pt>
                <c:pt idx="29">
                  <c:v>0</c:v>
                </c:pt>
                <c:pt idx="30">
                  <c:v>10.666666666666666</c:v>
                </c:pt>
                <c:pt idx="31">
                  <c:v>0</c:v>
                </c:pt>
                <c:pt idx="32">
                  <c:v>5.333333333333333</c:v>
                </c:pt>
                <c:pt idx="33">
                  <c:v>5.333333333333333</c:v>
                </c:pt>
                <c:pt idx="34">
                  <c:v>9.8333333333333321</c:v>
                </c:pt>
                <c:pt idx="35">
                  <c:v>5.333333333333333</c:v>
                </c:pt>
                <c:pt idx="36">
                  <c:v>5.333333333333333</c:v>
                </c:pt>
                <c:pt idx="37">
                  <c:v>24.833333333333332</c:v>
                </c:pt>
                <c:pt idx="38">
                  <c:v>35.416666666666671</c:v>
                </c:pt>
                <c:pt idx="39">
                  <c:v>12.416666666666666</c:v>
                </c:pt>
                <c:pt idx="40">
                  <c:v>5.333333333333333</c:v>
                </c:pt>
                <c:pt idx="41">
                  <c:v>5.333333333333333</c:v>
                </c:pt>
                <c:pt idx="42">
                  <c:v>5.333333333333333</c:v>
                </c:pt>
                <c:pt idx="43">
                  <c:v>5.333333333333333</c:v>
                </c:pt>
                <c:pt idx="44">
                  <c:v>5.333333333333333</c:v>
                </c:pt>
                <c:pt idx="45">
                  <c:v>5.333333333333333</c:v>
                </c:pt>
                <c:pt idx="46">
                  <c:v>0</c:v>
                </c:pt>
                <c:pt idx="47">
                  <c:v>0</c:v>
                </c:pt>
                <c:pt idx="48">
                  <c:v>5.333333333333333</c:v>
                </c:pt>
                <c:pt idx="49">
                  <c:v>0</c:v>
                </c:pt>
                <c:pt idx="50">
                  <c:v>24.916666666666668</c:v>
                </c:pt>
                <c:pt idx="51">
                  <c:v>12.916666666666666</c:v>
                </c:pt>
                <c:pt idx="52">
                  <c:v>5.333333333333333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19-4B87-94F3-E85DB0AEBF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3007872"/>
        <c:axId val="93009792"/>
      </c:barChart>
      <c:catAx>
        <c:axId val="93007872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Kalenderwochen 2024</a:t>
                </a:r>
                <a:r>
                  <a:rPr lang="de-AT" baseline="0"/>
                  <a:t> / 2025</a:t>
                </a:r>
                <a:endParaRPr lang="de-AT"/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93009792"/>
        <c:crosses val="autoZero"/>
        <c:auto val="1"/>
        <c:lblAlgn val="ctr"/>
        <c:lblOffset val="100"/>
        <c:tickLblSkip val="2"/>
        <c:tickMarkSkip val="1"/>
        <c:noMultiLvlLbl val="0"/>
      </c:catAx>
      <c:valAx>
        <c:axId val="93009792"/>
        <c:scaling>
          <c:orientation val="minMax"/>
        </c:scaling>
        <c:delete val="0"/>
        <c:axPos val="l"/>
        <c:majorGridlines>
          <c:spPr>
            <a:ln w="3175">
              <a:solidFill>
                <a:srgbClr val="808080"/>
              </a:solidFill>
              <a:prstDash val="solid"/>
            </a:ln>
          </c:spPr>
        </c:majorGridlines>
        <c:title>
          <c:tx>
            <c:rich>
              <a:bodyPr/>
              <a:lstStyle/>
              <a:p>
                <a:pPr>
                  <a:defRPr/>
                </a:pPr>
                <a:r>
                  <a:rPr lang="de-AT"/>
                  <a:t>Zeit</a:t>
                </a:r>
                <a:r>
                  <a:rPr lang="de-AT" baseline="0"/>
                  <a:t> [h]</a:t>
                </a:r>
                <a:endParaRPr lang="de-AT"/>
              </a:p>
            </c:rich>
          </c:tx>
          <c:overlay val="0"/>
        </c:title>
        <c:numFmt formatCode="General" sourceLinked="1"/>
        <c:majorTickMark val="out"/>
        <c:minorTickMark val="none"/>
        <c:tickLblPos val="low"/>
        <c:spPr>
          <a:ln w="3175">
            <a:solidFill>
              <a:srgbClr val="808080"/>
            </a:solidFill>
            <a:prstDash val="solid"/>
          </a:ln>
        </c:spPr>
        <c:txPr>
          <a:bodyPr rot="0" vert="horz"/>
          <a:lstStyle/>
          <a:p>
            <a:pPr>
              <a:defRPr sz="1000" b="0" i="0" u="none" strike="noStrike" baseline="0">
                <a:solidFill>
                  <a:srgbClr val="000000"/>
                </a:solidFill>
                <a:latin typeface="Calibri"/>
                <a:ea typeface="Calibri"/>
                <a:cs typeface="Calibri"/>
              </a:defRPr>
            </a:pPr>
            <a:endParaRPr lang="de-DE"/>
          </a:p>
        </c:txPr>
        <c:crossAx val="93007872"/>
        <c:crosses val="autoZero"/>
        <c:crossBetween val="between"/>
      </c:valAx>
      <c:spPr>
        <a:solidFill>
          <a:srgbClr val="FFFFFF"/>
        </a:solidFill>
        <a:ln w="25400">
          <a:noFill/>
        </a:ln>
      </c:spPr>
    </c:plotArea>
    <c:plotVisOnly val="0"/>
    <c:dispBlanksAs val="gap"/>
    <c:showDLblsOverMax val="0"/>
  </c:chart>
  <c:spPr>
    <a:solidFill>
      <a:srgbClr val="FFFFFF"/>
    </a:solidFill>
    <a:ln w="3175">
      <a:solidFill>
        <a:srgbClr val="808080"/>
      </a:solidFill>
      <a:prstDash val="solid"/>
    </a:ln>
  </c:spPr>
  <c:txPr>
    <a:bodyPr/>
    <a:lstStyle/>
    <a:p>
      <a:pPr>
        <a:defRPr sz="1100" b="0" i="0" u="none" strike="noStrike" baseline="0">
          <a:solidFill>
            <a:srgbClr val="000000"/>
          </a:solidFill>
          <a:latin typeface="Calibri"/>
          <a:ea typeface="Calibri"/>
          <a:cs typeface="Calibri"/>
        </a:defRPr>
      </a:pPr>
      <a:endParaRPr lang="de-DE"/>
    </a:p>
  </c:txPr>
  <c:externalData r:id="rId1">
    <c:autoUpdate val="0"/>
  </c:externalData>
</c:chartSpac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4-23T19:15:36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24164,'1684'286'0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32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customXml" Target="../ink/ink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chart" Target="../charts/char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3139440"/>
            <a:ext cx="3352800" cy="19507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099792"/>
            <a:ext cx="576500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TrafficSignDetection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414873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Markus Brandstetter | 5BHITS | Verkehrszeichenerkennungs-App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76678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KI-basierte Verkehrszeichenerkennung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2293"/>
            <a:ext cx="61738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Ergebnisse &amp; Ausblick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198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860" y="2662357"/>
            <a:ext cx="340162" cy="42529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619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Genauigkeit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3110270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~90 % auf GTSRB-Datensatz.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26198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2032" y="2662357"/>
            <a:ext cx="340162" cy="42529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954078" y="2619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Vergleich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954078" y="3110270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Mobileye &amp; EfficientNetB0 als Referenz.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9640133" y="261985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5204" y="2662357"/>
            <a:ext cx="340162" cy="42529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0377249" y="261985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Ausblick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10377249" y="3110270"/>
            <a:ext cx="345924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App weiterentwickeln, Performance weiter verbessern.</a:t>
            </a:r>
            <a:endParaRPr lang="en-US" sz="175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091226"/>
            <a:ext cx="13042583" cy="293608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26C0CB16-BFA0-6304-57CA-13B8C50B971B}"/>
                  </a:ext>
                </a:extLst>
              </p14:cNvPr>
              <p14:cNvContentPartPr/>
              <p14:nvPr/>
            </p14:nvContentPartPr>
            <p14:xfrm>
              <a:off x="12996388" y="7890059"/>
              <a:ext cx="606600" cy="10332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26C0CB16-BFA0-6304-57CA-13B8C50B971B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33388" y="7827059"/>
                <a:ext cx="732240" cy="228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8422" y="879038"/>
            <a:ext cx="5060156" cy="6324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Fazit und Ausblick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708422" y="1815108"/>
            <a:ext cx="7727156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5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vielversprechendes</a:t>
            </a: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Projekt</a:t>
            </a:r>
          </a:p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5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tolle</a:t>
            </a: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Ergebnisse</a:t>
            </a:r>
            <a:endParaRPr lang="en-US" sz="1550" dirty="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5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Entwicklung</a:t>
            </a: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und Ausarbeitung </a:t>
            </a:r>
            <a:r>
              <a:rPr lang="en-US" sz="15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sehr</a:t>
            </a: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interessant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708422" y="3014305"/>
            <a:ext cx="7727156" cy="323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Optimierungspotenzial</a:t>
            </a: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für die Zukunft: 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708422" y="3793450"/>
            <a:ext cx="455414" cy="455414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7" name="Text 4"/>
          <p:cNvSpPr/>
          <p:nvPr/>
        </p:nvSpPr>
        <p:spPr>
          <a:xfrm>
            <a:off x="784265" y="3888433"/>
            <a:ext cx="303609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1366242" y="3793450"/>
            <a:ext cx="3104555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🎯</a:t>
            </a: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Genauigkeit verbessern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1366242" y="4547354"/>
            <a:ext cx="310455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Weiteres Training </a:t>
            </a:r>
            <a:r>
              <a:rPr lang="en-US" sz="15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mit</a:t>
            </a: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5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diverseren</a:t>
            </a: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Daten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4673203" y="3793450"/>
            <a:ext cx="455414" cy="455414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11" name="Text 8"/>
          <p:cNvSpPr/>
          <p:nvPr/>
        </p:nvSpPr>
        <p:spPr>
          <a:xfrm>
            <a:off x="4749046" y="3870171"/>
            <a:ext cx="303609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5331023" y="3793450"/>
            <a:ext cx="3104555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📈</a:t>
            </a: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Performance optimieren</a:t>
            </a:r>
            <a:endParaRPr lang="en-US" sz="1950" dirty="0"/>
          </a:p>
        </p:txBody>
      </p:sp>
      <p:sp>
        <p:nvSpPr>
          <p:cNvPr id="13" name="Text 10"/>
          <p:cNvSpPr/>
          <p:nvPr/>
        </p:nvSpPr>
        <p:spPr>
          <a:xfrm>
            <a:off x="5331023" y="4547354"/>
            <a:ext cx="3104555" cy="647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Effizientere Algorithmen nutzen um Lagging </a:t>
            </a:r>
            <a:r>
              <a:rPr lang="en-US" sz="15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verhindern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708422" y="5625108"/>
            <a:ext cx="455414" cy="455414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15" name="Text 12"/>
          <p:cNvSpPr/>
          <p:nvPr/>
        </p:nvSpPr>
        <p:spPr>
          <a:xfrm>
            <a:off x="784265" y="5703038"/>
            <a:ext cx="303609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350" dirty="0"/>
          </a:p>
        </p:txBody>
      </p:sp>
      <p:sp>
        <p:nvSpPr>
          <p:cNvPr id="16" name="Text 13"/>
          <p:cNvSpPr/>
          <p:nvPr/>
        </p:nvSpPr>
        <p:spPr>
          <a:xfrm>
            <a:off x="1366242" y="5625108"/>
            <a:ext cx="3104555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🔧</a:t>
            </a: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Funktionen erweitern</a:t>
            </a:r>
            <a:endParaRPr lang="en-US" sz="1950" dirty="0"/>
          </a:p>
        </p:txBody>
      </p:sp>
      <p:sp>
        <p:nvSpPr>
          <p:cNvPr id="17" name="Text 14"/>
          <p:cNvSpPr/>
          <p:nvPr/>
        </p:nvSpPr>
        <p:spPr>
          <a:xfrm>
            <a:off x="1366242" y="6379012"/>
            <a:ext cx="3104555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Integration zusätzlicher Warnsysteme und benutzerfreundlichen Anzeigen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4673203" y="5625108"/>
            <a:ext cx="455414" cy="455414"/>
          </a:xfrm>
          <a:prstGeom prst="roundRect">
            <a:avLst>
              <a:gd name="adj" fmla="val 18667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19" name="Text 16"/>
          <p:cNvSpPr/>
          <p:nvPr/>
        </p:nvSpPr>
        <p:spPr>
          <a:xfrm>
            <a:off x="4749045" y="5703038"/>
            <a:ext cx="303609" cy="3794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350" dirty="0"/>
          </a:p>
        </p:txBody>
      </p:sp>
      <p:sp>
        <p:nvSpPr>
          <p:cNvPr id="20" name="Text 17"/>
          <p:cNvSpPr/>
          <p:nvPr/>
        </p:nvSpPr>
        <p:spPr>
          <a:xfrm>
            <a:off x="5331023" y="5625108"/>
            <a:ext cx="3104555" cy="6324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📱</a:t>
            </a:r>
            <a:r>
              <a:rPr lang="en-US" sz="19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Vollständige Cross-Platform-App</a:t>
            </a:r>
            <a:endParaRPr lang="en-US" sz="1950" dirty="0"/>
          </a:p>
        </p:txBody>
      </p:sp>
      <p:sp>
        <p:nvSpPr>
          <p:cNvPr id="21" name="Text 18"/>
          <p:cNvSpPr/>
          <p:nvPr/>
        </p:nvSpPr>
        <p:spPr>
          <a:xfrm>
            <a:off x="5331023" y="6379012"/>
            <a:ext cx="3104555" cy="971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Eine vollständige, effiziente Umsetzung der Verkehrszeichenerkennung</a:t>
            </a:r>
            <a:endParaRPr lang="en-US" sz="15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0800" y="3139440"/>
            <a:ext cx="3352800" cy="19507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30980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Danke für Ihre Aufmerksamkeit! 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3067526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Vielen Dank für Ihre Aufmerksamkeit und das Interesse an meiner Diplomarbeit. Ich hoffe, die Präsentation war informativ.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028224" y="42829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8224" y="4773335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1028224" y="58319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1028224" y="632233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00000000-0008-0000-0200-00009F0900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0701398"/>
              </p:ext>
            </p:extLst>
          </p:nvPr>
        </p:nvGraphicFramePr>
        <p:xfrm>
          <a:off x="793790" y="4133492"/>
          <a:ext cx="5330825" cy="34245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Textfeld 13">
            <a:extLst>
              <a:ext uri="{FF2B5EF4-FFF2-40B4-BE49-F238E27FC236}">
                <a16:creationId xmlns:a16="http://schemas.microsoft.com/office/drawing/2014/main" id="{B27669D2-9E78-5AE8-A2F9-CD4BAA8A9FBA}"/>
              </a:ext>
            </a:extLst>
          </p:cNvPr>
          <p:cNvSpPr txBox="1"/>
          <p:nvPr/>
        </p:nvSpPr>
        <p:spPr>
          <a:xfrm>
            <a:off x="6359049" y="4140485"/>
            <a:ext cx="21467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de-AT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Gesamt: 314,25h</a:t>
            </a:r>
            <a:endParaRPr lang="de-AT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de-AT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Freizeit: 210,84h</a:t>
            </a:r>
            <a:endParaRPr lang="de-AT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490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1043" y="566499"/>
            <a:ext cx="5150763" cy="6513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📝</a:t>
            </a:r>
            <a:r>
              <a:rPr lang="en-US" sz="40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Inhaltsübersicht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21043" y="1758553"/>
            <a:ext cx="463510" cy="463510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5" name="Text 2"/>
          <p:cNvSpPr/>
          <p:nvPr/>
        </p:nvSpPr>
        <p:spPr>
          <a:xfrm>
            <a:off x="798255" y="1835824"/>
            <a:ext cx="308967" cy="386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390531" y="1758553"/>
            <a:ext cx="3078480" cy="651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🚀</a:t>
            </a: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Motivation &amp; Zielsetzung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390531" y="2533412"/>
            <a:ext cx="3078480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Warum ist Verkehrszeichen-erkennung wichtig? 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1390531" y="3427567"/>
            <a:ext cx="3078480" cy="659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Welches Problem wird gelöst? 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674989" y="1758553"/>
            <a:ext cx="463510" cy="463510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10" name="Text 7"/>
          <p:cNvSpPr/>
          <p:nvPr/>
        </p:nvSpPr>
        <p:spPr>
          <a:xfrm>
            <a:off x="4752201" y="1855171"/>
            <a:ext cx="308967" cy="386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5344478" y="1758553"/>
            <a:ext cx="3078480" cy="651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✨</a:t>
            </a: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Eingesetzte Technologien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344478" y="2533412"/>
            <a:ext cx="3078480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Eingesetze Frameworks, Libraries, Projektstruktur und Kameraaufbau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1043" y="4690943"/>
            <a:ext cx="463510" cy="463510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14" name="Text 11"/>
          <p:cNvSpPr/>
          <p:nvPr/>
        </p:nvSpPr>
        <p:spPr>
          <a:xfrm>
            <a:off x="798255" y="4787561"/>
            <a:ext cx="308967" cy="386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2"/>
          <p:cNvSpPr/>
          <p:nvPr/>
        </p:nvSpPr>
        <p:spPr>
          <a:xfrm>
            <a:off x="1390531" y="4690943"/>
            <a:ext cx="2575322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⚙️</a:t>
            </a: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KI-Modell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390531" y="5143976"/>
            <a:ext cx="3078480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Wie wurde das KI-Modell trainiert und wie funktioniert die Region of Interest Detection? 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674989" y="4690943"/>
            <a:ext cx="463510" cy="463510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18" name="Text 15"/>
          <p:cNvSpPr/>
          <p:nvPr/>
        </p:nvSpPr>
        <p:spPr>
          <a:xfrm>
            <a:off x="4752201" y="4768214"/>
            <a:ext cx="308967" cy="386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4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5344478" y="4690943"/>
            <a:ext cx="3078480" cy="6512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📊</a:t>
            </a: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Anwendung und Ergebnisse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5344478" y="5465802"/>
            <a:ext cx="3078480" cy="9886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Praktische Beispiele aus dem Straßenverkehr und Auswertungen</a:t>
            </a:r>
            <a:endParaRPr lang="en-US" sz="1600" dirty="0"/>
          </a:p>
        </p:txBody>
      </p:sp>
      <p:sp>
        <p:nvSpPr>
          <p:cNvPr id="21" name="Shape 18"/>
          <p:cNvSpPr/>
          <p:nvPr/>
        </p:nvSpPr>
        <p:spPr>
          <a:xfrm>
            <a:off x="721043" y="6899910"/>
            <a:ext cx="463510" cy="463510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22" name="Text 19"/>
          <p:cNvSpPr/>
          <p:nvPr/>
        </p:nvSpPr>
        <p:spPr>
          <a:xfrm>
            <a:off x="798255" y="6977181"/>
            <a:ext cx="308967" cy="3862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5</a:t>
            </a:r>
            <a:endParaRPr lang="en-US" sz="2400" dirty="0"/>
          </a:p>
        </p:txBody>
      </p:sp>
      <p:sp>
        <p:nvSpPr>
          <p:cNvPr id="23" name="Text 20"/>
          <p:cNvSpPr/>
          <p:nvPr/>
        </p:nvSpPr>
        <p:spPr>
          <a:xfrm>
            <a:off x="1390531" y="6899910"/>
            <a:ext cx="2840117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📘</a:t>
            </a: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Zusammenfassung</a:t>
            </a:r>
            <a:endParaRPr lang="en-US" sz="2000" dirty="0"/>
          </a:p>
        </p:txBody>
      </p:sp>
      <p:sp>
        <p:nvSpPr>
          <p:cNvPr id="24" name="Text 21"/>
          <p:cNvSpPr/>
          <p:nvPr/>
        </p:nvSpPr>
        <p:spPr>
          <a:xfrm>
            <a:off x="1390531" y="7352943"/>
            <a:ext cx="7032427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Fazit und Ausblick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5449"/>
            <a:ext cx="6260187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📈</a:t>
            </a: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Projekt-Motivation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46083"/>
            <a:ext cx="6244709" cy="468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🔷</a:t>
            </a:r>
            <a:r>
              <a:rPr lang="en-US" sz="2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Motivation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618905"/>
            <a:ext cx="6336475" cy="27210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55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Essenziell</a:t>
            </a:r>
            <a:r>
              <a:rPr lang="en-US" sz="2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für autonomes Fahren und Sicherheit </a:t>
            </a:r>
          </a:p>
          <a:p>
            <a:pPr marL="342900" indent="-342900" algn="l">
              <a:lnSpc>
                <a:spcPts val="355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Gute Vorlage für </a:t>
            </a:r>
            <a:r>
              <a:rPr lang="en-US" sz="22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Verkehrszeichenerkennung</a:t>
            </a:r>
            <a:endParaRPr lang="en-US" sz="2200" dirty="0">
              <a:solidFill>
                <a:srgbClr val="404155"/>
              </a:solidFill>
              <a:latin typeface="Nobile" pitchFamily="34" charset="0"/>
              <a:ea typeface="Nobile" pitchFamily="34" charset="-122"/>
              <a:cs typeface="Nobile" pitchFamily="34" charset="-120"/>
            </a:endParaRPr>
          </a:p>
          <a:p>
            <a:pPr marL="342900" indent="-342900" algn="l">
              <a:lnSpc>
                <a:spcPts val="3550"/>
              </a:lnSpc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Steigende</a:t>
            </a:r>
            <a:r>
              <a:rPr lang="en-US" sz="2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Relevanz von KI</a:t>
            </a:r>
          </a:p>
        </p:txBody>
      </p:sp>
      <p:sp>
        <p:nvSpPr>
          <p:cNvPr id="5" name="Text 3"/>
          <p:cNvSpPr/>
          <p:nvPr/>
        </p:nvSpPr>
        <p:spPr>
          <a:xfrm>
            <a:off x="7599521" y="2946083"/>
            <a:ext cx="6244709" cy="468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⚠️</a:t>
            </a:r>
            <a:r>
              <a:rPr lang="en-US" sz="2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Herausforderungen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3618905"/>
            <a:ext cx="6244709" cy="468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🌦️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Wetter und Licht 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166949"/>
            <a:ext cx="6244709" cy="922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🛑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Unterschiedliche Schilderfarben, Formen und Richtungen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168503"/>
            <a:ext cx="6244709" cy="4687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📷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Bildqualität 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51390" y="1461611"/>
            <a:ext cx="5670590" cy="7163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📑</a:t>
            </a: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Ziel der Arbeit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4451390" y="27733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5" name="Text 2"/>
          <p:cNvSpPr/>
          <p:nvPr/>
        </p:nvSpPr>
        <p:spPr>
          <a:xfrm>
            <a:off x="5188506" y="27733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Echtzeit-Erkennung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188506" y="3263741"/>
            <a:ext cx="38421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KI-Modell erkennt Verkehrszeichen in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Echtzeit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9257467" y="27733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8" name="Text 5"/>
          <p:cNvSpPr/>
          <p:nvPr/>
        </p:nvSpPr>
        <p:spPr>
          <a:xfrm>
            <a:off x="9994583" y="27733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Fahrtenanalyse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9994583" y="3263741"/>
            <a:ext cx="38421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Aufgenommene Autofahrten sollen zur Analyse im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Entwicklungsprozess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helfen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4451390" y="4834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11" name="Text 8"/>
          <p:cNvSpPr/>
          <p:nvPr/>
        </p:nvSpPr>
        <p:spPr>
          <a:xfrm>
            <a:off x="5188506" y="4834414"/>
            <a:ext cx="38421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Bedeutung der Verkehrszeichen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5188506" y="5679162"/>
            <a:ext cx="38421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Besonderer Fokus auf Bedeutung von erkannten Verkehrszeichen mit der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höchsten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Genauigkeit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257467" y="483441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14" name="Text 11"/>
          <p:cNvSpPr/>
          <p:nvPr/>
        </p:nvSpPr>
        <p:spPr>
          <a:xfrm>
            <a:off x="9994583" y="4834414"/>
            <a:ext cx="29360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Nutzerfreundlichkeit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994583" y="5324832"/>
            <a:ext cx="38421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Anzeige soll Fahrer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nicht</a:t>
            </a: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 </a:t>
            </a:r>
            <a:r>
              <a:rPr lang="en-US" sz="1750" dirty="0" err="1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ablenken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83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59849"/>
            <a:ext cx="7315200" cy="486752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058150" y="583763"/>
            <a:ext cx="5829300" cy="1326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Vorgehen &amp; Systemüberblick</a:t>
            </a:r>
            <a:endParaRPr lang="en-US" sz="4150" dirty="0"/>
          </a:p>
        </p:txBody>
      </p:sp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8150" y="2228731"/>
            <a:ext cx="530662" cy="53066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8058150" y="2971562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Datenquellen</a:t>
            </a:r>
            <a:endParaRPr lang="en-US" sz="2050" dirty="0"/>
          </a:p>
        </p:txBody>
      </p:sp>
      <p:sp>
        <p:nvSpPr>
          <p:cNvPr id="7" name="Text 2"/>
          <p:cNvSpPr/>
          <p:nvPr/>
        </p:nvSpPr>
        <p:spPr>
          <a:xfrm>
            <a:off x="8058150" y="3430548"/>
            <a:ext cx="2755463" cy="679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GTSRB Datensatz und eigene Videoausschnitte</a:t>
            </a:r>
            <a:endParaRPr lang="en-US" sz="16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1987" y="2228731"/>
            <a:ext cx="530662" cy="530662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1131987" y="2971562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Technologien</a:t>
            </a:r>
            <a:endParaRPr lang="en-US" sz="2050" dirty="0"/>
          </a:p>
        </p:txBody>
      </p:sp>
      <p:sp>
        <p:nvSpPr>
          <p:cNvPr id="10" name="Text 4"/>
          <p:cNvSpPr/>
          <p:nvPr/>
        </p:nvSpPr>
        <p:spPr>
          <a:xfrm>
            <a:off x="11131987" y="3430548"/>
            <a:ext cx="2755463" cy="13582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Entwicklungsumgebung VS Code, Excel, Python, Pandas, NumPy, Matplotlib</a:t>
            </a:r>
            <a:endParaRPr lang="en-US" sz="16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8150" y="5425559"/>
            <a:ext cx="530662" cy="530662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8058150" y="6168390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KI-Training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8058150" y="6627376"/>
            <a:ext cx="27554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KI-Entwicklung und in Python mittels Keras &amp; Tensorflow</a:t>
            </a:r>
            <a:endParaRPr lang="en-US" sz="1650" dirty="0"/>
          </a:p>
        </p:txBody>
      </p:sp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31987" y="5425559"/>
            <a:ext cx="530662" cy="530662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1131987" y="6168390"/>
            <a:ext cx="2653427" cy="331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KI-Anwendung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11131987" y="6627376"/>
            <a:ext cx="2755463" cy="1018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Live-Anwendung in Python mittels cv2 &amp; Canny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433" y="2933200"/>
            <a:ext cx="7048678" cy="236319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4384" y="617458"/>
            <a:ext cx="5603200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KI-Modell</a:t>
            </a:r>
            <a:endParaRPr lang="en-US" sz="4400" dirty="0"/>
          </a:p>
        </p:txBody>
      </p:sp>
      <p:sp>
        <p:nvSpPr>
          <p:cNvPr id="5" name="Shape 1"/>
          <p:cNvSpPr/>
          <p:nvPr/>
        </p:nvSpPr>
        <p:spPr>
          <a:xfrm>
            <a:off x="784384" y="1653897"/>
            <a:ext cx="5746433" cy="1664970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6" name="Text 2"/>
          <p:cNvSpPr/>
          <p:nvPr/>
        </p:nvSpPr>
        <p:spPr>
          <a:xfrm>
            <a:off x="1016079" y="1885593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CNN-Architektur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016079" y="2370177"/>
            <a:ext cx="5283041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Convolutional Neural Network Architektur für Schilderkennung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84384" y="3542943"/>
            <a:ext cx="5746433" cy="1664970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9" name="Text 5"/>
          <p:cNvSpPr/>
          <p:nvPr/>
        </p:nvSpPr>
        <p:spPr>
          <a:xfrm>
            <a:off x="1016079" y="3774638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Trainingsdaten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16079" y="4259223"/>
            <a:ext cx="5283041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43 Schildklassen, umfangreiche Datenbasis mit ~39200 Bildern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84384" y="5431988"/>
            <a:ext cx="5746433" cy="2180153"/>
          </a:xfrm>
          <a:prstGeom prst="roundRect">
            <a:avLst>
              <a:gd name="adj" fmla="val 4318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12" name="Text 8"/>
          <p:cNvSpPr/>
          <p:nvPr/>
        </p:nvSpPr>
        <p:spPr>
          <a:xfrm>
            <a:off x="1016079" y="5663684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Optimierung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16079" y="6148268"/>
            <a:ext cx="5283041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Data Augmentation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1016079" y="6585109"/>
            <a:ext cx="5283041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Dropout</a:t>
            </a:r>
            <a:endParaRPr lang="en-US" sz="1750" dirty="0"/>
          </a:p>
        </p:txBody>
      </p:sp>
      <p:sp>
        <p:nvSpPr>
          <p:cNvPr id="15" name="Text 11"/>
          <p:cNvSpPr/>
          <p:nvPr/>
        </p:nvSpPr>
        <p:spPr>
          <a:xfrm>
            <a:off x="1016079" y="7021949"/>
            <a:ext cx="5283041" cy="3584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EarlyStopping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07594"/>
            <a:ext cx="110282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Live-Erkennung mit Kameraintegration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2200394" y="426922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Kamera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643"/>
            <a:ext cx="42418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Bilddaten und Trainingsbilder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5274231" y="4412456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083" y="4536400"/>
            <a:ext cx="255151" cy="31896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81304" y="31805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Region of Interest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481304" y="3670935"/>
            <a:ext cx="4355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Erkennung relevanter Bildbereiche.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910393" y="2890361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6246" y="3014305"/>
            <a:ext cx="255151" cy="3189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481304" y="4995029"/>
            <a:ext cx="32168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Echtzeit-KI-Erkennung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9481304" y="5485448"/>
            <a:ext cx="435530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KI-Erkennung mit trainiertem KI-Modell (ca. 15 FPS) 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258" y="2870002"/>
            <a:ext cx="3651885" cy="3651885"/>
          </a:xfrm>
          <a:prstGeom prst="rect">
            <a:avLst/>
          </a:prstGeom>
        </p:spPr>
      </p:pic>
      <p:sp>
        <p:nvSpPr>
          <p:cNvPr id="16" name="Shape 9"/>
          <p:cNvSpPr/>
          <p:nvPr/>
        </p:nvSpPr>
        <p:spPr>
          <a:xfrm>
            <a:off x="7910393" y="5934432"/>
            <a:ext cx="566976" cy="566976"/>
          </a:xfrm>
          <a:prstGeom prst="roundRect">
            <a:avLst>
              <a:gd name="adj" fmla="val 16111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6246" y="6058376"/>
            <a:ext cx="255151" cy="31896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4725" y="1220033"/>
            <a:ext cx="9505712" cy="475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🚘</a:t>
            </a:r>
            <a:r>
              <a:rPr lang="en-US" sz="29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 Praktische Beispiele aus dem Straßenverkehr </a:t>
            </a:r>
            <a:r>
              <a:rPr lang="en-US" sz="2900" dirty="0">
                <a:solidFill>
                  <a:srgbClr val="000000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🚦</a:t>
            </a:r>
            <a:endParaRPr lang="en-US" sz="2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45" y="2191107"/>
            <a:ext cx="4374952" cy="224504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6958" y="2191107"/>
            <a:ext cx="4069199" cy="2245043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5818" y="2191107"/>
            <a:ext cx="4562118" cy="2245043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345" y="4585811"/>
            <a:ext cx="4383405" cy="2245043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5411" y="4585811"/>
            <a:ext cx="3980021" cy="2245043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5094" y="4585811"/>
            <a:ext cx="4643080" cy="22450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857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App-Konzept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122664"/>
            <a:ext cx="13042821" cy="30480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  <p:txBody>
          <a:bodyPr/>
          <a:lstStyle/>
          <a:p>
            <a:endParaRPr lang="de-AT"/>
          </a:p>
        </p:txBody>
      </p:sp>
      <p:sp>
        <p:nvSpPr>
          <p:cNvPr id="5" name="Shape 2"/>
          <p:cNvSpPr/>
          <p:nvPr/>
        </p:nvSpPr>
        <p:spPr>
          <a:xfrm>
            <a:off x="2876669" y="5122664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  <p:txBody>
          <a:bodyPr/>
          <a:lstStyle/>
          <a:p>
            <a:endParaRPr lang="de-AT"/>
          </a:p>
        </p:txBody>
      </p:sp>
      <p:sp>
        <p:nvSpPr>
          <p:cNvPr id="6" name="Shape 3"/>
          <p:cNvSpPr/>
          <p:nvPr/>
        </p:nvSpPr>
        <p:spPr>
          <a:xfrm>
            <a:off x="2636758" y="48675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7" name="Text 4"/>
          <p:cNvSpPr/>
          <p:nvPr/>
        </p:nvSpPr>
        <p:spPr>
          <a:xfrm>
            <a:off x="2706588" y="495252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1283375" y="6029920"/>
            <a:ext cx="32171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Expo Go (React Native)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0604" y="652033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Cross-Platform App-Entwicklung.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299841" y="5122664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  <p:txBody>
          <a:bodyPr/>
          <a:lstStyle/>
          <a:p>
            <a:endParaRPr lang="de-AT"/>
          </a:p>
        </p:txBody>
      </p:sp>
      <p:sp>
        <p:nvSpPr>
          <p:cNvPr id="11" name="Shape 8"/>
          <p:cNvSpPr/>
          <p:nvPr/>
        </p:nvSpPr>
        <p:spPr>
          <a:xfrm>
            <a:off x="7059930" y="48675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12" name="Text 9"/>
          <p:cNvSpPr/>
          <p:nvPr/>
        </p:nvSpPr>
        <p:spPr>
          <a:xfrm>
            <a:off x="7145000" y="495252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5897523" y="60299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Kameraintegration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5443776" y="6520339"/>
            <a:ext cx="374273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Funktioniert bereits zuverlässig.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1723013" y="5122664"/>
            <a:ext cx="30480" cy="680442"/>
          </a:xfrm>
          <a:prstGeom prst="roundRect">
            <a:avLst>
              <a:gd name="adj" fmla="val 312558"/>
            </a:avLst>
          </a:prstGeom>
          <a:solidFill>
            <a:srgbClr val="B8C3DF"/>
          </a:solidFill>
          <a:ln/>
        </p:spPr>
        <p:txBody>
          <a:bodyPr/>
          <a:lstStyle/>
          <a:p>
            <a:endParaRPr lang="de-AT"/>
          </a:p>
        </p:txBody>
      </p:sp>
      <p:sp>
        <p:nvSpPr>
          <p:cNvPr id="16" name="Shape 13"/>
          <p:cNvSpPr/>
          <p:nvPr/>
        </p:nvSpPr>
        <p:spPr>
          <a:xfrm>
            <a:off x="11483102" y="48675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  <p:txBody>
          <a:bodyPr/>
          <a:lstStyle/>
          <a:p>
            <a:endParaRPr lang="de-AT"/>
          </a:p>
        </p:txBody>
      </p:sp>
      <p:sp>
        <p:nvSpPr>
          <p:cNvPr id="17" name="Text 14"/>
          <p:cNvSpPr/>
          <p:nvPr/>
        </p:nvSpPr>
        <p:spPr>
          <a:xfrm>
            <a:off x="11568172" y="4952524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320695" y="60299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ROI-Erkennung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9866948" y="6520339"/>
            <a:ext cx="37427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 JavaScript (Expo Go) noch nicht vollständig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</Words>
  <Application>Microsoft Office PowerPoint</Application>
  <PresentationFormat>Benutzerdefiniert</PresentationFormat>
  <Paragraphs>117</Paragraphs>
  <Slides>12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Alexandria</vt:lpstr>
      <vt:lpstr>Nobile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Brandstetter Markus</cp:lastModifiedBy>
  <cp:revision>26</cp:revision>
  <dcterms:created xsi:type="dcterms:W3CDTF">2025-04-23T19:13:47Z</dcterms:created>
  <dcterms:modified xsi:type="dcterms:W3CDTF">2025-05-22T12:04:28Z</dcterms:modified>
</cp:coreProperties>
</file>